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6" r:id="rId3"/>
    <p:sldId id="262" r:id="rId4"/>
    <p:sldId id="267" r:id="rId5"/>
    <p:sldId id="257" r:id="rId6"/>
    <p:sldId id="271" r:id="rId7"/>
    <p:sldId id="258" r:id="rId8"/>
    <p:sldId id="260" r:id="rId9"/>
    <p:sldId id="261" r:id="rId10"/>
    <p:sldId id="272" r:id="rId11"/>
    <p:sldId id="273" r:id="rId12"/>
    <p:sldId id="274" r:id="rId13"/>
    <p:sldId id="259" r:id="rId14"/>
    <p:sldId id="268" r:id="rId15"/>
    <p:sldId id="265" r:id="rId16"/>
    <p:sldId id="270" r:id="rId17"/>
    <p:sldId id="269" r:id="rId18"/>
    <p:sldId id="266" r:id="rId19"/>
    <p:sldId id="263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33" autoAdjust="0"/>
  </p:normalViewPr>
  <p:slideViewPr>
    <p:cSldViewPr>
      <p:cViewPr varScale="1">
        <p:scale>
          <a:sx n="72" d="100"/>
          <a:sy n="72" d="100"/>
        </p:scale>
        <p:origin x="-1762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B823D-6E3B-431C-84DF-18B04BEBF209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3B13F-7652-4613-9A99-553998F51A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3" name="그림 12" descr="회사로고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87624" cy="6370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 descr="회사로고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56376" y="0"/>
            <a:ext cx="1187624" cy="6370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1" name="그림 10" descr="회사로고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956376" y="0"/>
            <a:ext cx="1187624" cy="6370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____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package" Target="../embeddings/Microsoft_Office_Excel_____3.xlsx"/><Relationship Id="rId4" Type="http://schemas.openxmlformats.org/officeDocument/2006/relationships/package" Target="../embeddings/Microsoft_Office_Excel_____2.xls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mit12345" TargetMode="External"/><Relationship Id="rId2" Type="http://schemas.openxmlformats.org/officeDocument/2006/relationships/hyperlink" Target="http://blog.naver.com/mit12345/20023622916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mit12345" TargetMode="External"/><Relationship Id="rId2" Type="http://schemas.openxmlformats.org/officeDocument/2006/relationships/hyperlink" Target="http://blog.naver.com/mit12345/20023622916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mit12345" TargetMode="External"/><Relationship Id="rId2" Type="http://schemas.openxmlformats.org/officeDocument/2006/relationships/hyperlink" Target="http://blog.naver.com/mit12345/20023622916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Phone Jig Summary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제어개발 </a:t>
            </a:r>
            <a:r>
              <a:rPr lang="ko-KR" altLang="en-US" dirty="0" smtClean="0"/>
              <a:t>김영생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자기장 내에서 전하가 움직이면 </a:t>
            </a:r>
            <a:r>
              <a:rPr lang="ko-KR" altLang="en-US" dirty="0" err="1" smtClean="0"/>
              <a:t>로렌쯔의</a:t>
            </a:r>
            <a:r>
              <a:rPr lang="ko-KR" altLang="en-US" dirty="0" smtClean="0"/>
              <a:t> 법칙을 따르는 힘</a:t>
            </a:r>
            <a:r>
              <a:rPr lang="en-US" altLang="ko-KR" dirty="0" smtClean="0"/>
              <a:t>(Lorentz Force)</a:t>
            </a:r>
            <a:r>
              <a:rPr lang="ko-KR" altLang="en-US" dirty="0" smtClean="0"/>
              <a:t>이 전하에 작용하여 전하가 이동방향에 수직으로 힘을 받습니다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원리에 의해 전류가 흐르는 도체에 자기장이 가해지면 도체 내부를 흐르는 전하가 진행방향에 수직으로 힘을 받아 도체의 한 쪽으로 치우쳐 흐르게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전하가 한 쪽으로 치우침으로 인해 전하가 몰려있는 곳과 그렇지 않은 곳 사이에 전위차가 발생하는 현상을 </a:t>
            </a:r>
            <a:r>
              <a:rPr lang="en-US" altLang="ko-KR" dirty="0" smtClean="0"/>
              <a:t>Hall Effect</a:t>
            </a:r>
            <a:r>
              <a:rPr lang="ko-KR" altLang="en-US" dirty="0" smtClean="0"/>
              <a:t>라고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배경이론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홀센서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587632"/>
          </a:xfrm>
        </p:spPr>
        <p:txBody>
          <a:bodyPr/>
          <a:lstStyle/>
          <a:p>
            <a:r>
              <a:rPr lang="ko-KR" altLang="en-US" dirty="0" smtClean="0"/>
              <a:t>아래 그림처럼 도체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자기장이 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전자는 도체의 아래 쪽으로 힘을 받아 위쪽</a:t>
            </a:r>
            <a:r>
              <a:rPr lang="en-US" altLang="ko-KR" dirty="0" smtClean="0"/>
              <a:t>-</a:t>
            </a:r>
            <a:r>
              <a:rPr lang="ko-KR" altLang="en-US" dirty="0" smtClean="0"/>
              <a:t>아래쪽에 전압이 형성됨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배경이론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홀센서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35696" y="2996952"/>
            <a:ext cx="5472608" cy="323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배경이론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홀센서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8350" y="2060848"/>
            <a:ext cx="5067300" cy="267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979712" y="5085184"/>
            <a:ext cx="5976664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Vh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K.Ic.B</a:t>
            </a:r>
            <a:endParaRPr lang="en-US" altLang="ko-KR" dirty="0" smtClean="0"/>
          </a:p>
          <a:p>
            <a:r>
              <a:rPr lang="en-US" altLang="ko-KR" dirty="0" err="1" smtClean="0"/>
              <a:t>Vh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홀전압</a:t>
            </a:r>
            <a:r>
              <a:rPr lang="ko-KR" altLang="en-US" dirty="0" smtClean="0"/>
              <a:t> </a:t>
            </a:r>
            <a:r>
              <a:rPr lang="en-US" altLang="ko-KR" dirty="0" smtClean="0"/>
              <a:t>K:</a:t>
            </a:r>
            <a:r>
              <a:rPr lang="ko-KR" altLang="en-US" dirty="0" err="1" smtClean="0"/>
              <a:t>적감도정수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Ic</a:t>
            </a:r>
            <a:r>
              <a:rPr lang="en-US" altLang="ko-KR" dirty="0" smtClean="0"/>
              <a:t>:</a:t>
            </a:r>
            <a:r>
              <a:rPr lang="ko-KR" altLang="en-US" dirty="0" smtClean="0"/>
              <a:t>제어전류 </a:t>
            </a:r>
            <a:r>
              <a:rPr lang="en-US" altLang="ko-KR" dirty="0" smtClean="0"/>
              <a:t>B:</a:t>
            </a:r>
            <a:r>
              <a:rPr lang="ko-KR" altLang="en-US" dirty="0" err="1" smtClean="0"/>
              <a:t>자속밀도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측정방법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정전류</a:t>
            </a:r>
            <a:r>
              <a:rPr lang="ko-KR" altLang="en-US" dirty="0" smtClean="0"/>
              <a:t> 회로도</a:t>
            </a:r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600" y="2879239"/>
            <a:ext cx="7367050" cy="393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1"/>
          <p:cNvSpPr txBox="1">
            <a:spLocks/>
          </p:cNvSpPr>
          <p:nvPr/>
        </p:nvSpPr>
        <p:spPr>
          <a:xfrm>
            <a:off x="457200" y="1481329"/>
            <a:ext cx="8229600" cy="144361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ko-KR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전류감지 저항</a:t>
            </a:r>
            <a:r>
              <a:rPr kumimoji="0" lang="en-US" altLang="ko-KR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(current sensing resistor)</a:t>
            </a:r>
            <a:r>
              <a:rPr kumimoji="0" lang="ko-KR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을 사용하여 측정 전류가 흐르는 저항에 발생하는 전압을 측정한 다음 전류로 환산하는 방법</a:t>
            </a: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측정방법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전압측정 회로도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</a:t>
            </a:r>
            <a:r>
              <a:rPr lang="en-US" altLang="ko-KR" dirty="0" smtClean="0"/>
              <a:t>·</a:t>
            </a:r>
            <a:r>
              <a:rPr lang="ko-KR" altLang="en-US" dirty="0" smtClean="0"/>
              <a:t>출력 전압 또는 회로에 공급되는 전압의 측정은 전압계를 회로에 병렬로 연결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전압계를 연결할 때는 회로가 연결된 상태에서 전원 쪽에 전압계의 </a:t>
            </a:r>
            <a:r>
              <a:rPr lang="en-US" altLang="ko-KR" dirty="0" smtClean="0"/>
              <a:t>(+)</a:t>
            </a:r>
            <a:r>
              <a:rPr lang="ko-KR" altLang="en-US" dirty="0" smtClean="0"/>
              <a:t>단자 </a:t>
            </a:r>
            <a:r>
              <a:rPr lang="ko-KR" altLang="en-US" dirty="0" err="1" smtClean="0"/>
              <a:t>리드선을</a:t>
            </a:r>
            <a:r>
              <a:rPr lang="ko-KR" altLang="en-US" dirty="0" smtClean="0"/>
              <a:t> 연결하고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반대쪽에 </a:t>
            </a:r>
            <a:r>
              <a:rPr lang="en-US" altLang="ko-KR" dirty="0" smtClean="0"/>
              <a:t>(-)</a:t>
            </a:r>
            <a:r>
              <a:rPr lang="ko-KR" altLang="en-US" dirty="0" smtClean="0"/>
              <a:t>단자 </a:t>
            </a:r>
            <a:r>
              <a:rPr lang="ko-KR" altLang="en-US" dirty="0" err="1" smtClean="0"/>
              <a:t>리드선을</a:t>
            </a:r>
            <a:r>
              <a:rPr lang="ko-KR" altLang="en-US" dirty="0" smtClean="0"/>
              <a:t> 병렬로 연결하여 전압을 측정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293096"/>
            <a:ext cx="8236228" cy="1938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측정방법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전압측정</a:t>
            </a:r>
            <a:r>
              <a:rPr lang="en-US" altLang="ko-KR" dirty="0" smtClean="0"/>
              <a:t>(INA128)</a:t>
            </a:r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94916"/>
            <a:ext cx="8229600" cy="4498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입</a:t>
            </a:r>
            <a:r>
              <a:rPr lang="en-US" altLang="ko-KR" dirty="0" smtClean="0"/>
              <a:t>·</a:t>
            </a:r>
            <a:r>
              <a:rPr lang="ko-KR" altLang="en-US" dirty="0" smtClean="0"/>
              <a:t>출력 전류 또는 회로에 흐르는 전류를 측정하려면 전류계는 회로에 직렬로 연결</a:t>
            </a:r>
            <a:r>
              <a:rPr lang="en-US" altLang="ko-KR" dirty="0" smtClean="0"/>
              <a:t> </a:t>
            </a:r>
          </a:p>
          <a:p>
            <a:pPr fontAlgn="base"/>
            <a:r>
              <a:rPr lang="ko-KR" altLang="en-US" dirty="0" smtClean="0"/>
              <a:t>전류계를 접속할 때에는 회로의 일부를 차단한 후 전류가 입력되는 방향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전원쪽에</a:t>
            </a:r>
            <a:r>
              <a:rPr lang="ko-KR" altLang="en-US" dirty="0" smtClean="0"/>
              <a:t> 전류계의 </a:t>
            </a:r>
            <a:r>
              <a:rPr lang="en-US" altLang="ko-KR" dirty="0" smtClean="0"/>
              <a:t>(+)</a:t>
            </a:r>
            <a:r>
              <a:rPr lang="ko-KR" altLang="en-US" dirty="0" err="1" smtClean="0"/>
              <a:t>리드선을</a:t>
            </a:r>
            <a:r>
              <a:rPr lang="ko-KR" altLang="en-US" dirty="0" smtClean="0"/>
              <a:t> 연결하고 그 반대쪽에는 </a:t>
            </a:r>
            <a:r>
              <a:rPr lang="en-US" altLang="ko-KR" dirty="0" smtClean="0"/>
              <a:t>(-)</a:t>
            </a:r>
            <a:r>
              <a:rPr lang="ko-KR" altLang="en-US" dirty="0" err="1" smtClean="0"/>
              <a:t>리드선을</a:t>
            </a:r>
            <a:r>
              <a:rPr lang="ko-KR" altLang="en-US" dirty="0" smtClean="0"/>
              <a:t> 직렬로 연결</a:t>
            </a:r>
            <a:r>
              <a:rPr lang="en-US" altLang="ko-KR" dirty="0" smtClean="0"/>
              <a:t> </a:t>
            </a:r>
          </a:p>
          <a:p>
            <a:pPr fontAlgn="base"/>
            <a:r>
              <a:rPr lang="ko-KR" altLang="en-US" dirty="0" smtClean="0"/>
              <a:t>연결한 상태에서 회로를 작동시켜 회로 내의 흐르는 </a:t>
            </a:r>
            <a:r>
              <a:rPr lang="ko-KR" altLang="en-US" dirty="0" err="1" smtClean="0"/>
              <a:t>전류값을</a:t>
            </a:r>
            <a:r>
              <a:rPr lang="ko-KR" altLang="en-US" dirty="0" smtClean="0"/>
              <a:t> 측정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측정방법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전류측정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7544" y="1481328"/>
            <a:ext cx="3240360" cy="295578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전류감지 저항</a:t>
            </a:r>
            <a:r>
              <a:rPr lang="en-US" altLang="ko-KR" dirty="0" smtClean="0"/>
              <a:t>(current sensing resistor)</a:t>
            </a:r>
            <a:r>
              <a:rPr lang="ko-KR" altLang="en-US" dirty="0" smtClean="0"/>
              <a:t>을 사용하여 측정 전류가 흐르는 저항에 발생하는 전압을 측정한 다음 전류로 환산하는 방법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측정방법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전류측정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1161140"/>
            <a:ext cx="4590678" cy="5358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측정방법</a:t>
            </a:r>
            <a:r>
              <a:rPr lang="en-US" altLang="ko-KR" dirty="0" smtClean="0"/>
              <a:t>–Capacitance Meter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280" y="1481138"/>
            <a:ext cx="727144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11960" y="5805264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시정수</a:t>
            </a:r>
            <a:r>
              <a:rPr lang="en-US" altLang="ko-KR" dirty="0" smtClean="0"/>
              <a:t>(t = RC)</a:t>
            </a:r>
            <a:r>
              <a:rPr lang="ko-KR" altLang="en-US" dirty="0" smtClean="0"/>
              <a:t>를 시간을 측정하여 </a:t>
            </a:r>
            <a:r>
              <a:rPr lang="en-US" altLang="ko-KR" dirty="0" smtClean="0"/>
              <a:t>C = t/R </a:t>
            </a:r>
            <a:r>
              <a:rPr lang="ko-KR" altLang="en-US" dirty="0" smtClean="0"/>
              <a:t>공식으로 계산한다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측정방법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저항측정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브리지</a:t>
            </a:r>
            <a:r>
              <a:rPr lang="en-US" altLang="ko-KR" dirty="0" smtClean="0"/>
              <a:t>(bridge)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ko-KR" altLang="en-US" dirty="0" err="1" smtClean="0"/>
              <a:t>켈빈</a:t>
            </a:r>
            <a:r>
              <a:rPr lang="en-US" altLang="ko-KR" dirty="0" smtClean="0"/>
              <a:t>(Kelvin) </a:t>
            </a:r>
            <a:r>
              <a:rPr lang="ko-KR" altLang="en-US" dirty="0" smtClean="0"/>
              <a:t>브리지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340768"/>
            <a:ext cx="324036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268760"/>
            <a:ext cx="3590841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5696" y="4653136"/>
            <a:ext cx="1289695" cy="59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4653136"/>
            <a:ext cx="1266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개체 8"/>
          <p:cNvGraphicFramePr>
            <a:graphicFrameLocks noChangeAspect="1"/>
          </p:cNvGraphicFramePr>
          <p:nvPr/>
        </p:nvGraphicFramePr>
        <p:xfrm>
          <a:off x="6876256" y="188640"/>
          <a:ext cx="914400" cy="792163"/>
        </p:xfrm>
        <a:graphic>
          <a:graphicData uri="http://schemas.openxmlformats.org/presentationml/2006/ole">
            <p:oleObj spid="_x0000_s2051" name="Acrobat Document" showAsIcon="1" r:id="rId7" imgW="914400" imgH="792360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검사항목</a:t>
            </a:r>
            <a:endParaRPr lang="en-US" altLang="ko-KR" dirty="0" smtClean="0"/>
          </a:p>
          <a:p>
            <a:r>
              <a:rPr lang="ko-KR" altLang="en-US" dirty="0" smtClean="0"/>
              <a:t>배경이론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정전류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홀센서</a:t>
            </a:r>
            <a:endParaRPr lang="en-US" altLang="ko-KR" dirty="0" smtClean="0"/>
          </a:p>
          <a:p>
            <a:r>
              <a:rPr lang="ko-KR" altLang="en-US" dirty="0" smtClean="0"/>
              <a:t>측정방법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전압측정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전류측정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Capacitance </a:t>
            </a:r>
            <a:r>
              <a:rPr lang="ko-KR" altLang="en-US" dirty="0" smtClean="0"/>
              <a:t>측정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저항측정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9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2739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684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 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파  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  고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684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/>
                        <a:t>Pin Map-</a:t>
                      </a:r>
                      <a:r>
                        <a:rPr lang="en-US" altLang="ko-KR" dirty="0" smtClean="0"/>
                        <a:t>Phone</a:t>
                      </a:r>
                      <a:r>
                        <a:rPr lang="en-US" altLang="ko-KR" baseline="0" dirty="0" smtClean="0"/>
                        <a:t> board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84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Phone Jig</a:t>
                      </a:r>
                      <a:r>
                        <a:rPr lang="en-US" altLang="ko-KR" baseline="0" dirty="0" smtClean="0"/>
                        <a:t> I/O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84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/>
                        <a:t>Phone Jig </a:t>
                      </a:r>
                      <a:r>
                        <a:rPr lang="ko-KR" altLang="en-US" baseline="0" dirty="0" smtClean="0"/>
                        <a:t>검사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자료</a:t>
            </a:r>
            <a:endParaRPr lang="ko-KR" altLang="en-US" dirty="0"/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/>
        </p:nvGraphicFramePr>
        <p:xfrm>
          <a:off x="4067944" y="2132856"/>
          <a:ext cx="914400" cy="792163"/>
        </p:xfrm>
        <a:graphic>
          <a:graphicData uri="http://schemas.openxmlformats.org/presentationml/2006/ole">
            <p:oleObj spid="_x0000_s33794" name="워크시트" showAsIcon="1" r:id="rId3" imgW="914400" imgH="792360" progId="Excel.Sheet.12">
              <p:embed/>
            </p:oleObj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/>
        </p:nvGraphicFramePr>
        <p:xfrm>
          <a:off x="4067944" y="2852936"/>
          <a:ext cx="914400" cy="792163"/>
        </p:xfrm>
        <a:graphic>
          <a:graphicData uri="http://schemas.openxmlformats.org/presentationml/2006/ole">
            <p:oleObj spid="_x0000_s33795" name="워크시트" showAsIcon="1" r:id="rId4" imgW="914400" imgH="792360" progId="Excel.Sheet.12">
              <p:embed/>
            </p:oleObj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/>
        </p:nvGraphicFramePr>
        <p:xfrm>
          <a:off x="4067944" y="3573016"/>
          <a:ext cx="914400" cy="792163"/>
        </p:xfrm>
        <a:graphic>
          <a:graphicData uri="http://schemas.openxmlformats.org/presentationml/2006/ole">
            <p:oleObj spid="_x0000_s33796" name="워크시트" showAsIcon="1" r:id="rId5" imgW="914400" imgH="792360" progId="Excel.Sheet.12">
              <p:embed/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스마트폰에</a:t>
            </a:r>
            <a:r>
              <a:rPr lang="ko-KR" altLang="en-US" dirty="0" smtClean="0"/>
              <a:t> 내장된 대표적 센서</a:t>
            </a:r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9313"/>
          <a:stretch>
            <a:fillRect/>
          </a:stretch>
        </p:blipFill>
        <p:spPr bwMode="auto">
          <a:xfrm>
            <a:off x="2102793" y="1700808"/>
            <a:ext cx="4938413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Phone </a:t>
            </a:r>
            <a:r>
              <a:rPr lang="ko-KR" altLang="en-US" dirty="0" smtClean="0"/>
              <a:t>회로도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077" y="1481138"/>
            <a:ext cx="711584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57200" y="1871880"/>
          <a:ext cx="8229600" cy="3619237"/>
        </p:xfrm>
        <a:graphic>
          <a:graphicData uri="http://schemas.openxmlformats.org/drawingml/2006/table">
            <a:tbl>
              <a:tblPr/>
              <a:tblGrid>
                <a:gridCol w="1666528"/>
                <a:gridCol w="1224136"/>
                <a:gridCol w="3240360"/>
                <a:gridCol w="1368152"/>
                <a:gridCol w="730424"/>
              </a:tblGrid>
              <a:tr h="19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5B9BD5"/>
                          </a:solidFill>
                          <a:latin typeface="맑은 고딕"/>
                        </a:rPr>
                        <a:t>항목</a:t>
                      </a:r>
                      <a:endParaRPr lang="ko-KR" altLang="en-US" sz="1000" b="1" i="0" u="none" strike="noStrike" dirty="0">
                        <a:solidFill>
                          <a:srgbClr val="5B9BD5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5B9BD5"/>
                          </a:solidFill>
                          <a:latin typeface="맑은 고딕"/>
                        </a:rPr>
                        <a:t>기능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5B9BD5"/>
                          </a:solidFill>
                          <a:latin typeface="맑은 고딕"/>
                        </a:rPr>
                        <a:t>검사 방법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5B9BD5"/>
                          </a:solidFill>
                          <a:latin typeface="맑은 고딕"/>
                        </a:rPr>
                        <a:t>필요자료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5B9BD5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5B9BD5"/>
                          </a:solidFill>
                          <a:latin typeface="맑은 고딕"/>
                        </a:rPr>
                        <a:t>데이터시트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5B9BD5"/>
                          </a:solidFill>
                          <a:latin typeface="맑은 고딕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5B9BD5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5B9BD5"/>
                          </a:solidFill>
                          <a:latin typeface="맑은 고딕"/>
                        </a:rPr>
                        <a:t>검사 가능</a:t>
                      </a:r>
                      <a:endParaRPr lang="ko-KR" altLang="en-US" sz="1000" b="1" i="0" u="none" strike="noStrike" dirty="0">
                        <a:solidFill>
                          <a:srgbClr val="5B9BD5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Touch IC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F/W Downlaod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I2C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통신을 사용하여 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F/W Binary  Downlaod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CY8CMBR3175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O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F/W Version Read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I2C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통신으로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버전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Read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O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LED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밝기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I2C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통신으로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LED ON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후 밝기 값 측정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O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Key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측정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Sol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 키를 누르고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I2C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통한 값 측정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O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Home Key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O/S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Key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눌러서 단락 검사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O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GRIP Sensor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센서값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읽기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INT, Sensor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HIGH/LOW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입력하여 값 변화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I2C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측정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SX9310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X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Mic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O/S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X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Batt.Thermister</a:t>
                      </a:r>
                      <a:endParaRPr lang="en-US" sz="10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저항값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읽기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1k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저항을 달아서 상온에서의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Thermister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측정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O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Span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SPEN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동작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Spen key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일정 힘으로 눌러 키 값이 읽어 지는지 측정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X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Ear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Jeck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 Connector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Loadcell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이어젝 삽입하여 힘 가중 확인하여 정상 삽입검사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X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USB2.0 Connector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O/S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O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SUB FCB IF CONN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O/S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O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027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HALL SENSOR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전압측정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GPIO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입력하여 전압 측정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S-5712CCDL1-I4T1V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O</a:t>
                      </a:r>
                      <a:endParaRPr lang="ko-KR" altLang="en-US" sz="1000" b="0" i="0" u="none" strike="noStrike" dirty="0" smtClean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METAL Contack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X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Main Antenna (HB/ LB)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주파수 측정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Network Analyzer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사용하여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RF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측정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X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Main Antenna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X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95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RF S/W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검사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RF S/W IC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GPIO Control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하여 값 측정 </a:t>
                      </a: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RF1694B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X</a:t>
                      </a:r>
                      <a:endParaRPr lang="ko-KR" altLang="en-US" sz="1000" b="0" i="0" u="none" strike="noStrike" dirty="0" smtClean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6727" marR="6727" marT="672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검사항목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옴의 법칙</a:t>
            </a:r>
            <a:endParaRPr lang="en-US" altLang="ko-KR" dirty="0" smtClean="0"/>
          </a:p>
          <a:p>
            <a:r>
              <a:rPr lang="en-US" altLang="ko-KR" dirty="0" smtClean="0"/>
              <a:t>KVL, KCL</a:t>
            </a:r>
          </a:p>
          <a:p>
            <a:r>
              <a:rPr lang="ko-KR" altLang="en-US" dirty="0" err="1" smtClean="0"/>
              <a:t>정전류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배경이론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배경이론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정전류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457200" y="4437112"/>
            <a:ext cx="4040188" cy="173508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FIG.1</a:t>
            </a:r>
            <a:r>
              <a:rPr lang="ko-KR" altLang="en-US" sz="1400" dirty="0" smtClean="0"/>
              <a:t>은 </a:t>
            </a:r>
            <a:r>
              <a:rPr lang="en-US" altLang="ko-KR" sz="1400" dirty="0" err="1" smtClean="0"/>
              <a:t>Zener</a:t>
            </a:r>
            <a:r>
              <a:rPr lang="en-US" altLang="ko-KR" sz="1400" dirty="0" smtClean="0"/>
              <a:t> Diode </a:t>
            </a:r>
            <a:r>
              <a:rPr lang="ko-KR" altLang="en-US" sz="1400" dirty="0" smtClean="0"/>
              <a:t>및 </a:t>
            </a:r>
            <a:r>
              <a:rPr lang="en-US" altLang="ko-KR" sz="1400" dirty="0" smtClean="0"/>
              <a:t>NPN Transistor</a:t>
            </a:r>
            <a:r>
              <a:rPr lang="ko-KR" altLang="en-US" sz="1400" dirty="0" smtClean="0"/>
              <a:t>로 구성한 것입니다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ko-KR" altLang="en-US" sz="1400" dirty="0" smtClean="0"/>
              <a:t>출력전류는 </a:t>
            </a:r>
            <a:r>
              <a:rPr lang="en-US" altLang="ko-KR" sz="1400" dirty="0" smtClean="0"/>
              <a:t>Vzd1/R2 </a:t>
            </a:r>
            <a:r>
              <a:rPr lang="ko-KR" altLang="en-US" sz="1400" dirty="0" smtClean="0"/>
              <a:t>가 됩니다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ko-KR" altLang="en-US" sz="1400" dirty="0" smtClean="0"/>
              <a:t>단점은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전류출력이 </a:t>
            </a:r>
            <a:r>
              <a:rPr lang="en-US" altLang="ko-KR" sz="1400" dirty="0" smtClean="0"/>
              <a:t>GND</a:t>
            </a:r>
            <a:r>
              <a:rPr lang="ko-KR" altLang="en-US" sz="1400" dirty="0" smtClean="0"/>
              <a:t>에 대한 것이 아니고 </a:t>
            </a:r>
            <a:r>
              <a:rPr lang="en-US" altLang="ko-KR" sz="1400" dirty="0" smtClean="0"/>
              <a:t>+</a:t>
            </a:r>
            <a:r>
              <a:rPr lang="ko-KR" altLang="en-US" sz="1400" dirty="0" smtClean="0"/>
              <a:t>전원에 대한 것이란 점</a:t>
            </a:r>
            <a:endParaRPr lang="en-US" altLang="ko-KR" sz="1400" dirty="0" smtClean="0"/>
          </a:p>
          <a:p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출처</a:t>
            </a:r>
            <a:r>
              <a:rPr lang="en-US" altLang="ko-KR" sz="1400" b="1" dirty="0" smtClean="0"/>
              <a:t>]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>
                <a:hlinkClick r:id="rId2"/>
              </a:rPr>
              <a:t>정전류회로</a:t>
            </a:r>
            <a:r>
              <a:rPr lang="en-US" altLang="ko-KR" sz="1400" dirty="0" smtClean="0"/>
              <a:t>|</a:t>
            </a:r>
            <a:r>
              <a:rPr lang="ko-KR" altLang="en-US" sz="1400" b="1" dirty="0" smtClean="0"/>
              <a:t>작성자</a:t>
            </a:r>
            <a:r>
              <a:rPr lang="ko-KR" altLang="en-US" sz="1400" dirty="0" smtClean="0"/>
              <a:t> </a:t>
            </a:r>
            <a:r>
              <a:rPr lang="en-US" altLang="ko-KR" sz="1400" dirty="0" smtClean="0">
                <a:hlinkClick r:id="rId3"/>
              </a:rPr>
              <a:t>mit12345</a:t>
            </a:r>
            <a:endParaRPr lang="ko-KR" altLang="en-US" sz="1400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half" idx="3"/>
          </p:nvPr>
        </p:nvSpPr>
        <p:spPr>
          <a:xfrm>
            <a:off x="4645026" y="4437112"/>
            <a:ext cx="4041775" cy="1735088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dirty="0" smtClean="0"/>
              <a:t>FIG.2</a:t>
            </a:r>
            <a:r>
              <a:rPr lang="ko-KR" altLang="en-US" dirty="0" smtClean="0"/>
              <a:t>는 </a:t>
            </a:r>
            <a:r>
              <a:rPr lang="en-US" altLang="ko-KR" b="1" dirty="0" smtClean="0"/>
              <a:t>OP Amp</a:t>
            </a:r>
            <a:r>
              <a:rPr lang="ko-KR" altLang="en-US" b="1" dirty="0" smtClean="0"/>
              <a:t>와 </a:t>
            </a:r>
            <a:r>
              <a:rPr lang="en-US" altLang="ko-KR" b="1" dirty="0" err="1" smtClean="0"/>
              <a:t>Tr</a:t>
            </a:r>
            <a:r>
              <a:rPr lang="ko-KR" altLang="en-US" b="1" dirty="0" smtClean="0"/>
              <a:t>을 사용</a:t>
            </a:r>
            <a:r>
              <a:rPr lang="ko-KR" altLang="en-US" dirty="0" smtClean="0"/>
              <a:t>한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출력은 </a:t>
            </a:r>
            <a:r>
              <a:rPr lang="en-US" altLang="ko-KR" dirty="0" smtClean="0"/>
              <a:t>Vin/R4 </a:t>
            </a:r>
            <a:r>
              <a:rPr lang="ko-KR" altLang="en-US" dirty="0" smtClean="0"/>
              <a:t>가 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단점은 </a:t>
            </a:r>
            <a:r>
              <a:rPr lang="en-US" altLang="ko-KR" dirty="0" smtClean="0"/>
              <a:t>Fig.1</a:t>
            </a:r>
            <a:r>
              <a:rPr lang="ko-KR" altLang="en-US" dirty="0" smtClean="0"/>
              <a:t>과 같고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장점으로는 </a:t>
            </a:r>
            <a:r>
              <a:rPr lang="en-US" altLang="ko-KR" dirty="0" smtClean="0"/>
              <a:t>Vin</a:t>
            </a:r>
            <a:r>
              <a:rPr lang="ko-KR" altLang="en-US" dirty="0" smtClean="0"/>
              <a:t>을 조절함으로서 </a:t>
            </a:r>
            <a:endParaRPr lang="en-US" altLang="ko-KR" dirty="0" smtClean="0"/>
          </a:p>
          <a:p>
            <a:r>
              <a:rPr lang="ko-KR" altLang="en-US" dirty="0" smtClean="0"/>
              <a:t>출력전류를 미세조정하기에 편하다는 것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큰 출력전류를 </a:t>
            </a:r>
            <a:r>
              <a:rPr lang="ko-KR" altLang="en-US" dirty="0" err="1" smtClean="0"/>
              <a:t>취급할수</a:t>
            </a:r>
            <a:r>
              <a:rPr lang="ko-KR" altLang="en-US" dirty="0" smtClean="0"/>
              <a:t> 있다는 것 등등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지금은 </a:t>
            </a:r>
            <a:r>
              <a:rPr lang="en-US" altLang="ko-KR" dirty="0" smtClean="0"/>
              <a:t>Q2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FET</a:t>
            </a:r>
            <a:r>
              <a:rPr lang="ko-KR" altLang="en-US" dirty="0" smtClean="0"/>
              <a:t>를 사용하는 것이 더 좋을 듯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출처</a:t>
            </a:r>
            <a:r>
              <a:rPr lang="en-US" altLang="ko-KR" b="1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hlinkClick r:id="rId2"/>
              </a:rPr>
              <a:t>정전류회로</a:t>
            </a:r>
            <a:r>
              <a:rPr lang="en-US" altLang="ko-KR" dirty="0" smtClean="0"/>
              <a:t>|</a:t>
            </a:r>
            <a:r>
              <a:rPr lang="ko-KR" altLang="en-US" b="1" dirty="0" smtClean="0"/>
              <a:t>작성자</a:t>
            </a:r>
            <a:r>
              <a:rPr lang="ko-KR" altLang="en-US" dirty="0" smtClean="0"/>
              <a:t> </a:t>
            </a:r>
            <a:r>
              <a:rPr lang="en-US" altLang="ko-KR" dirty="0" smtClean="0">
                <a:hlinkClick r:id="rId3"/>
              </a:rPr>
              <a:t>mit12345</a:t>
            </a:r>
            <a:endParaRPr lang="ko-KR" altLang="en-US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772816"/>
            <a:ext cx="1557898" cy="256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1988840"/>
            <a:ext cx="2986216" cy="2085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배경이론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정전류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005064"/>
            <a:ext cx="4040188" cy="2167136"/>
          </a:xfrm>
        </p:spPr>
        <p:txBody>
          <a:bodyPr>
            <a:noAutofit/>
          </a:bodyPr>
          <a:lstStyle/>
          <a:p>
            <a:r>
              <a:rPr lang="en-US" altLang="ko-KR" sz="1300" dirty="0" smtClean="0"/>
              <a:t>FIG.3</a:t>
            </a:r>
            <a:r>
              <a:rPr lang="ko-KR" altLang="en-US" sz="1300" dirty="0" smtClean="0"/>
              <a:t>은 </a:t>
            </a:r>
            <a:r>
              <a:rPr lang="en-US" altLang="ko-KR" sz="1300" dirty="0" smtClean="0"/>
              <a:t>OP Amp </a:t>
            </a:r>
            <a:r>
              <a:rPr lang="ko-KR" altLang="en-US" sz="1300" dirty="0" smtClean="0"/>
              <a:t>하나로 구성된 것입니다</a:t>
            </a:r>
            <a:r>
              <a:rPr lang="en-US" altLang="ko-KR" sz="1300" dirty="0" smtClean="0"/>
              <a:t>.</a:t>
            </a:r>
            <a:br>
              <a:rPr lang="en-US" altLang="ko-KR" sz="1300" dirty="0" smtClean="0"/>
            </a:br>
            <a:r>
              <a:rPr lang="ko-KR" altLang="en-US" sz="1300" dirty="0" smtClean="0"/>
              <a:t>단점은 최대출력전류가 </a:t>
            </a:r>
            <a:r>
              <a:rPr lang="en-US" altLang="ko-KR" sz="1300" dirty="0" smtClean="0"/>
              <a:t>OP Amp</a:t>
            </a:r>
            <a:r>
              <a:rPr lang="ko-KR" altLang="en-US" sz="1300" dirty="0" smtClean="0"/>
              <a:t>의 특성으로 제한됨</a:t>
            </a:r>
            <a:r>
              <a:rPr lang="en-US" altLang="ko-KR" sz="1300" dirty="0" smtClean="0"/>
              <a:t>.</a:t>
            </a:r>
          </a:p>
          <a:p>
            <a:r>
              <a:rPr lang="en-US" altLang="ko-KR" sz="1300" dirty="0" smtClean="0"/>
              <a:t>Vin</a:t>
            </a:r>
            <a:r>
              <a:rPr lang="ko-KR" altLang="en-US" sz="1300" dirty="0" smtClean="0"/>
              <a:t>의 극성이 출력전류극성과 반대가 된다는 것</a:t>
            </a:r>
            <a:r>
              <a:rPr lang="en-US" altLang="ko-KR" sz="1300" dirty="0" smtClean="0"/>
              <a:t>, </a:t>
            </a:r>
          </a:p>
          <a:p>
            <a:r>
              <a:rPr lang="ko-KR" altLang="en-US" sz="1300" dirty="0" smtClean="0"/>
              <a:t>정밀저항을 사용해야 한다는 것 등</a:t>
            </a:r>
            <a:r>
              <a:rPr lang="en-US" altLang="ko-KR" sz="1300" dirty="0" smtClean="0"/>
              <a:t>.</a:t>
            </a:r>
            <a:br>
              <a:rPr lang="en-US" altLang="ko-KR" sz="1300" dirty="0" smtClean="0"/>
            </a:br>
            <a:r>
              <a:rPr lang="ko-KR" altLang="en-US" sz="1300" dirty="0" smtClean="0"/>
              <a:t>장점으로는 회로가 비교적 간단하고 </a:t>
            </a:r>
            <a:r>
              <a:rPr lang="en-US" altLang="ko-KR" sz="1300" dirty="0" smtClean="0"/>
              <a:t>+,- </a:t>
            </a:r>
            <a:r>
              <a:rPr lang="ko-KR" altLang="en-US" sz="1300" dirty="0" smtClean="0"/>
              <a:t>양극성에 대해서 작동한다는 것</a:t>
            </a:r>
            <a:r>
              <a:rPr lang="en-US" altLang="ko-KR" sz="1300" dirty="0" smtClean="0"/>
              <a:t>.</a:t>
            </a:r>
            <a:br>
              <a:rPr lang="en-US" altLang="ko-KR" sz="1300" dirty="0" smtClean="0"/>
            </a:br>
            <a:r>
              <a:rPr lang="ko-KR" altLang="en-US" sz="1300" dirty="0" smtClean="0"/>
              <a:t>출력전류는 </a:t>
            </a:r>
            <a:r>
              <a:rPr lang="en-US" altLang="ko-KR" sz="1300" dirty="0" smtClean="0"/>
              <a:t>Io= -Vin*R6/R5*R9 </a:t>
            </a:r>
            <a:r>
              <a:rPr lang="ko-KR" altLang="en-US" sz="1300" dirty="0" smtClean="0"/>
              <a:t>가 됩니다</a:t>
            </a:r>
            <a:r>
              <a:rPr lang="en-US" altLang="ko-KR" sz="1300" dirty="0" smtClean="0"/>
              <a:t>.</a:t>
            </a:r>
            <a:br>
              <a:rPr lang="en-US" altLang="ko-KR" sz="1300" dirty="0" smtClean="0"/>
            </a:br>
            <a:r>
              <a:rPr lang="ko-KR" altLang="en-US" sz="1300" dirty="0" smtClean="0"/>
              <a:t>회로에서 </a:t>
            </a:r>
            <a:r>
              <a:rPr lang="en-US" altLang="ko-KR" sz="1300" dirty="0" smtClean="0"/>
              <a:t>R5=R7, R6=R8</a:t>
            </a:r>
            <a:r>
              <a:rPr lang="ko-KR" altLang="en-US" sz="1300" dirty="0" smtClean="0"/>
              <a:t>로 합니다</a:t>
            </a:r>
            <a:r>
              <a:rPr lang="en-US" altLang="ko-KR" sz="1300" dirty="0" smtClean="0"/>
              <a:t>.</a:t>
            </a:r>
          </a:p>
          <a:p>
            <a:r>
              <a:rPr lang="en-US" altLang="ko-KR" sz="1300" b="1" dirty="0" smtClean="0"/>
              <a:t>[</a:t>
            </a:r>
            <a:r>
              <a:rPr lang="ko-KR" altLang="en-US" sz="1300" b="1" dirty="0" smtClean="0"/>
              <a:t>출처</a:t>
            </a:r>
            <a:r>
              <a:rPr lang="en-US" altLang="ko-KR" sz="1300" b="1" dirty="0" smtClean="0"/>
              <a:t>]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>
                <a:hlinkClick r:id="rId2"/>
              </a:rPr>
              <a:t>정전류회로</a:t>
            </a:r>
            <a:r>
              <a:rPr lang="en-US" altLang="ko-KR" sz="1300" dirty="0" smtClean="0"/>
              <a:t>|</a:t>
            </a:r>
            <a:r>
              <a:rPr lang="ko-KR" altLang="en-US" sz="1300" b="1" dirty="0" smtClean="0"/>
              <a:t>작성자</a:t>
            </a:r>
            <a:r>
              <a:rPr lang="ko-KR" altLang="en-US" sz="1300" dirty="0" smtClean="0"/>
              <a:t> </a:t>
            </a:r>
            <a:r>
              <a:rPr lang="en-US" altLang="ko-KR" sz="1300" dirty="0" smtClean="0">
                <a:hlinkClick r:id="rId3"/>
              </a:rPr>
              <a:t>mit12345</a:t>
            </a:r>
            <a:endParaRPr lang="ko-KR" altLang="en-US" sz="13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4005064"/>
            <a:ext cx="4041775" cy="2167136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FIG.4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FIG.1</a:t>
            </a:r>
            <a:r>
              <a:rPr lang="ko-KR" altLang="en-US" sz="1400" dirty="0" smtClean="0"/>
              <a:t>의 변형으로 출력전류는 </a:t>
            </a:r>
            <a:r>
              <a:rPr lang="en-US" altLang="ko-KR" sz="1400" dirty="0" smtClean="0"/>
              <a:t>GND</a:t>
            </a:r>
            <a:r>
              <a:rPr lang="ko-KR" altLang="en-US" sz="1400" dirty="0" smtClean="0"/>
              <a:t>로 흐릅니다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ko-KR" altLang="en-US" sz="1400" dirty="0" smtClean="0"/>
              <a:t>출력전류는 </a:t>
            </a:r>
            <a:r>
              <a:rPr lang="en-US" altLang="ko-KR" sz="1400" dirty="0" smtClean="0"/>
              <a:t>Vzd2/R10 </a:t>
            </a:r>
            <a:r>
              <a:rPr lang="ko-KR" altLang="en-US" sz="1400" dirty="0" smtClean="0"/>
              <a:t>이 됩니다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출처</a:t>
            </a:r>
            <a:r>
              <a:rPr lang="en-US" altLang="ko-KR" sz="1400" b="1" dirty="0" smtClean="0"/>
              <a:t>]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>
                <a:hlinkClick r:id="rId2"/>
              </a:rPr>
              <a:t>정전류회로</a:t>
            </a:r>
            <a:r>
              <a:rPr lang="en-US" altLang="ko-KR" sz="1400" dirty="0" smtClean="0"/>
              <a:t>|</a:t>
            </a:r>
            <a:r>
              <a:rPr lang="ko-KR" altLang="en-US" sz="1400" b="1" dirty="0" smtClean="0"/>
              <a:t>작성자</a:t>
            </a:r>
            <a:r>
              <a:rPr lang="ko-KR" altLang="en-US" sz="1400" dirty="0" smtClean="0"/>
              <a:t> </a:t>
            </a:r>
            <a:r>
              <a:rPr lang="en-US" altLang="ko-KR" sz="1400" dirty="0" smtClean="0">
                <a:hlinkClick r:id="rId3"/>
              </a:rPr>
              <a:t>mit12345</a:t>
            </a:r>
            <a:endParaRPr lang="ko-KR" altLang="en-US" sz="140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1700808"/>
            <a:ext cx="2834248" cy="21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58566" y="1412775"/>
            <a:ext cx="1693754" cy="2404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배경이론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정전류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437112"/>
            <a:ext cx="4040188" cy="1735088"/>
          </a:xfrm>
        </p:spPr>
        <p:txBody>
          <a:bodyPr>
            <a:noAutofit/>
          </a:bodyPr>
          <a:lstStyle/>
          <a:p>
            <a:r>
              <a:rPr lang="en-US" altLang="ko-KR" sz="1300" dirty="0" smtClean="0"/>
              <a:t>FIG.5</a:t>
            </a:r>
            <a:r>
              <a:rPr lang="ko-KR" altLang="en-US" sz="1300" dirty="0" smtClean="0"/>
              <a:t>는 </a:t>
            </a:r>
            <a:r>
              <a:rPr lang="en-US" altLang="ko-KR" sz="1300" dirty="0" smtClean="0"/>
              <a:t>Series Regulator</a:t>
            </a:r>
            <a:r>
              <a:rPr lang="ko-KR" altLang="en-US" sz="1300" dirty="0" smtClean="0"/>
              <a:t>를 이용한 회로입니다</a:t>
            </a:r>
            <a:r>
              <a:rPr lang="en-US" altLang="ko-KR" sz="1300" dirty="0" smtClean="0"/>
              <a:t>.</a:t>
            </a:r>
            <a:br>
              <a:rPr lang="en-US" altLang="ko-KR" sz="1300" dirty="0" smtClean="0"/>
            </a:br>
            <a:r>
              <a:rPr lang="ko-KR" altLang="en-US" sz="1300" dirty="0" smtClean="0"/>
              <a:t>출력전류는 </a:t>
            </a:r>
            <a:r>
              <a:rPr lang="en-US" altLang="ko-KR" sz="1300" dirty="0" smtClean="0"/>
              <a:t>(</a:t>
            </a:r>
            <a:r>
              <a:rPr lang="en-US" altLang="ko-KR" sz="1300" dirty="0" err="1" smtClean="0"/>
              <a:t>Vout</a:t>
            </a:r>
            <a:r>
              <a:rPr lang="en-US" altLang="ko-KR" sz="1300" dirty="0" smtClean="0"/>
              <a:t>/R12) + </a:t>
            </a:r>
            <a:r>
              <a:rPr lang="en-US" altLang="ko-KR" sz="1300" dirty="0" err="1" smtClean="0"/>
              <a:t>Iq</a:t>
            </a:r>
            <a:r>
              <a:rPr lang="ko-KR" altLang="en-US" sz="1300" dirty="0" smtClean="0"/>
              <a:t>가 됩니다</a:t>
            </a:r>
            <a:r>
              <a:rPr lang="en-US" altLang="ko-KR" sz="1300" dirty="0" smtClean="0"/>
              <a:t>.</a:t>
            </a:r>
            <a:br>
              <a:rPr lang="en-US" altLang="ko-KR" sz="1300" dirty="0" smtClean="0"/>
            </a:br>
            <a:r>
              <a:rPr lang="ko-KR" altLang="en-US" sz="1300" dirty="0" smtClean="0"/>
              <a:t>여기서 </a:t>
            </a:r>
            <a:r>
              <a:rPr lang="en-US" altLang="ko-KR" sz="1300" dirty="0" err="1" smtClean="0"/>
              <a:t>Iq</a:t>
            </a:r>
            <a:r>
              <a:rPr lang="ko-KR" altLang="en-US" sz="1300" dirty="0" smtClean="0"/>
              <a:t>는 </a:t>
            </a:r>
            <a:r>
              <a:rPr lang="en-US" altLang="ko-KR" sz="1300" dirty="0" smtClean="0"/>
              <a:t>U2</a:t>
            </a:r>
            <a:r>
              <a:rPr lang="ko-KR" altLang="en-US" sz="1300" dirty="0" smtClean="0"/>
              <a:t>의 자체소비전류입니다</a:t>
            </a:r>
            <a:r>
              <a:rPr lang="en-US" altLang="ko-KR" sz="1300" dirty="0" smtClean="0"/>
              <a:t>.</a:t>
            </a:r>
            <a:br>
              <a:rPr lang="en-US" altLang="ko-KR" sz="1300" dirty="0" smtClean="0"/>
            </a:br>
            <a:r>
              <a:rPr lang="ko-KR" altLang="en-US" sz="1300" dirty="0" smtClean="0"/>
              <a:t>따라서 소요출력이 </a:t>
            </a:r>
            <a:r>
              <a:rPr lang="en-US" altLang="ko-KR" sz="1300" dirty="0" err="1" smtClean="0"/>
              <a:t>Iq</a:t>
            </a:r>
            <a:r>
              <a:rPr lang="ko-KR" altLang="en-US" sz="1300" dirty="0" smtClean="0"/>
              <a:t>보다 상당히 큰 경우에만 효과적입니다</a:t>
            </a:r>
            <a:r>
              <a:rPr lang="en-US" altLang="ko-KR" sz="1300" dirty="0" smtClean="0"/>
              <a:t>.</a:t>
            </a:r>
            <a:br>
              <a:rPr lang="en-US" altLang="ko-KR" sz="1300" dirty="0" smtClean="0"/>
            </a:br>
            <a:r>
              <a:rPr lang="ko-KR" altLang="en-US" sz="1300" dirty="0" smtClean="0"/>
              <a:t>작은 출력전류가 필요한 경우에는 </a:t>
            </a:r>
            <a:r>
              <a:rPr lang="en-US" altLang="ko-KR" sz="1300" dirty="0" err="1" smtClean="0"/>
              <a:t>Iq</a:t>
            </a:r>
            <a:r>
              <a:rPr lang="ko-KR" altLang="en-US" sz="1300" dirty="0" smtClean="0"/>
              <a:t>가 작은 소자를 사용해야 합니다</a:t>
            </a:r>
            <a:r>
              <a:rPr lang="en-US" altLang="ko-KR" sz="1300" dirty="0" smtClean="0"/>
              <a:t>.</a:t>
            </a:r>
          </a:p>
          <a:p>
            <a:r>
              <a:rPr lang="en-US" altLang="ko-KR" sz="1300" b="1" dirty="0" smtClean="0"/>
              <a:t>[</a:t>
            </a:r>
            <a:r>
              <a:rPr lang="ko-KR" altLang="en-US" sz="1300" b="1" dirty="0" smtClean="0"/>
              <a:t>출처</a:t>
            </a:r>
            <a:r>
              <a:rPr lang="en-US" altLang="ko-KR" sz="1300" b="1" dirty="0" smtClean="0"/>
              <a:t>]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>
                <a:hlinkClick r:id="rId2"/>
              </a:rPr>
              <a:t>정전류회로</a:t>
            </a:r>
            <a:r>
              <a:rPr lang="en-US" altLang="ko-KR" sz="1300" dirty="0" smtClean="0"/>
              <a:t>|</a:t>
            </a:r>
            <a:r>
              <a:rPr lang="ko-KR" altLang="en-US" sz="1300" b="1" dirty="0" smtClean="0"/>
              <a:t>작성자</a:t>
            </a:r>
            <a:r>
              <a:rPr lang="ko-KR" altLang="en-US" sz="1300" dirty="0" smtClean="0"/>
              <a:t> </a:t>
            </a:r>
            <a:r>
              <a:rPr lang="en-US" altLang="ko-KR" sz="1300" dirty="0" smtClean="0">
                <a:hlinkClick r:id="rId3"/>
              </a:rPr>
              <a:t>mit12345</a:t>
            </a:r>
            <a:endParaRPr lang="ko-KR" altLang="en-US" sz="13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4437112"/>
            <a:ext cx="4041775" cy="1735088"/>
          </a:xfrm>
        </p:spPr>
        <p:txBody>
          <a:bodyPr>
            <a:normAutofit/>
          </a:bodyPr>
          <a:lstStyle/>
          <a:p>
            <a:r>
              <a:rPr lang="en-US" altLang="ko-KR" sz="1300" dirty="0" smtClean="0"/>
              <a:t>fig.6</a:t>
            </a:r>
            <a:r>
              <a:rPr lang="ko-KR" altLang="en-US" sz="1300" dirty="0" smtClean="0"/>
              <a:t>은 정전류출력용인 </a:t>
            </a:r>
            <a:r>
              <a:rPr lang="en-US" altLang="ko-KR" sz="1300" dirty="0" smtClean="0"/>
              <a:t>LM334</a:t>
            </a:r>
            <a:r>
              <a:rPr lang="ko-KR" altLang="en-US" sz="1300" dirty="0" smtClean="0"/>
              <a:t>를 사용한 것입니다</a:t>
            </a:r>
            <a:r>
              <a:rPr lang="en-US" altLang="ko-KR" sz="1300" dirty="0" smtClean="0"/>
              <a:t>.</a:t>
            </a:r>
            <a:br>
              <a:rPr lang="en-US" altLang="ko-KR" sz="1300" dirty="0" smtClean="0"/>
            </a:br>
            <a:r>
              <a:rPr lang="ko-KR" altLang="en-US" sz="1300" dirty="0" smtClean="0"/>
              <a:t>그런데 </a:t>
            </a:r>
            <a:r>
              <a:rPr lang="en-US" altLang="ko-KR" sz="1300" dirty="0" smtClean="0"/>
              <a:t>LM334</a:t>
            </a:r>
            <a:r>
              <a:rPr lang="ko-KR" altLang="en-US" sz="1300" dirty="0" smtClean="0"/>
              <a:t>의 기본특성이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출력전류가 절대온도에 비례하는 것이므로 이것을 </a:t>
            </a:r>
          </a:p>
          <a:p>
            <a:r>
              <a:rPr lang="ko-KR" altLang="en-US" sz="1300" dirty="0" smtClean="0"/>
              <a:t>보상하기 위해서 </a:t>
            </a:r>
            <a:r>
              <a:rPr lang="en-US" altLang="ko-KR" sz="1300" dirty="0" smtClean="0"/>
              <a:t>D3, R14</a:t>
            </a:r>
            <a:r>
              <a:rPr lang="ko-KR" altLang="en-US" sz="1300" dirty="0" smtClean="0"/>
              <a:t>가  추가되어있습니다</a:t>
            </a:r>
            <a:r>
              <a:rPr lang="en-US" altLang="ko-KR" sz="1300" dirty="0" smtClean="0"/>
              <a:t>.</a:t>
            </a:r>
            <a:br>
              <a:rPr lang="en-US" altLang="ko-KR" sz="1300" dirty="0" smtClean="0"/>
            </a:br>
            <a:r>
              <a:rPr lang="ko-KR" altLang="en-US" sz="1300" dirty="0" smtClean="0"/>
              <a:t>가장 큰 단점은 </a:t>
            </a:r>
            <a:r>
              <a:rPr lang="en-US" altLang="ko-KR" sz="1300" dirty="0" smtClean="0"/>
              <a:t>LM334</a:t>
            </a:r>
            <a:r>
              <a:rPr lang="ko-KR" altLang="en-US" sz="1300" dirty="0" smtClean="0"/>
              <a:t>의 가격입니다</a:t>
            </a:r>
            <a:r>
              <a:rPr lang="en-US" altLang="ko-KR" sz="1300" dirty="0" smtClean="0"/>
              <a:t>.</a:t>
            </a:r>
          </a:p>
          <a:p>
            <a:r>
              <a:rPr lang="en-US" altLang="ko-KR" sz="1300" b="1" dirty="0" smtClean="0"/>
              <a:t>[</a:t>
            </a:r>
            <a:r>
              <a:rPr lang="ko-KR" altLang="en-US" sz="1300" b="1" dirty="0" smtClean="0"/>
              <a:t>출처</a:t>
            </a:r>
            <a:r>
              <a:rPr lang="en-US" altLang="ko-KR" sz="1300" b="1" dirty="0" smtClean="0"/>
              <a:t>]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>
                <a:hlinkClick r:id="rId2"/>
              </a:rPr>
              <a:t>정전류회로</a:t>
            </a:r>
            <a:r>
              <a:rPr lang="en-US" altLang="ko-KR" sz="1300" dirty="0" smtClean="0"/>
              <a:t>|</a:t>
            </a:r>
            <a:r>
              <a:rPr lang="ko-KR" altLang="en-US" sz="1300" b="1" dirty="0" smtClean="0"/>
              <a:t>작성자</a:t>
            </a:r>
            <a:r>
              <a:rPr lang="ko-KR" altLang="en-US" sz="1300" dirty="0" smtClean="0"/>
              <a:t> </a:t>
            </a:r>
            <a:r>
              <a:rPr lang="en-US" altLang="ko-KR" sz="1300" dirty="0" smtClean="0">
                <a:hlinkClick r:id="rId3"/>
              </a:rPr>
              <a:t>mit12345</a:t>
            </a:r>
            <a:endParaRPr lang="ko-KR" altLang="en-US" sz="13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1700808"/>
            <a:ext cx="292866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1484784"/>
            <a:ext cx="2784668" cy="222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2639</TotalTime>
  <Words>572</Words>
  <Application>Microsoft Office PowerPoint</Application>
  <PresentationFormat>화면 슬라이드 쇼(4:3)</PresentationFormat>
  <Paragraphs>163</Paragraphs>
  <Slides>20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광장</vt:lpstr>
      <vt:lpstr>Acrobat Document</vt:lpstr>
      <vt:lpstr>워크시트</vt:lpstr>
      <vt:lpstr>Phone Jig Summary</vt:lpstr>
      <vt:lpstr>목차</vt:lpstr>
      <vt:lpstr>스마트폰에 내장된 대표적 센서</vt:lpstr>
      <vt:lpstr>Phone 회로도</vt:lpstr>
      <vt:lpstr>검사항목</vt:lpstr>
      <vt:lpstr>배경이론</vt:lpstr>
      <vt:lpstr>배경이론-정전류</vt:lpstr>
      <vt:lpstr>배경이론-정전류</vt:lpstr>
      <vt:lpstr>배경이론-정전류</vt:lpstr>
      <vt:lpstr>배경이론-홀센서</vt:lpstr>
      <vt:lpstr>배경이론-홀센서</vt:lpstr>
      <vt:lpstr>배경이론-홀센서</vt:lpstr>
      <vt:lpstr>측정방법-정전류 회로도</vt:lpstr>
      <vt:lpstr>측정방법–전압측정 회로도</vt:lpstr>
      <vt:lpstr>측정방법–전압측정(INA128)</vt:lpstr>
      <vt:lpstr>측정방법–전류측정</vt:lpstr>
      <vt:lpstr>측정방법–전류측정</vt:lpstr>
      <vt:lpstr>측정방법–Capacitance Meter</vt:lpstr>
      <vt:lpstr>측정방법–저항측정</vt:lpstr>
      <vt:lpstr>기타 자료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 농도, 순도 측정기</dc:title>
  <dc:creator>Administrator</dc:creator>
  <cp:lastModifiedBy>Administrator</cp:lastModifiedBy>
  <cp:revision>221</cp:revision>
  <dcterms:created xsi:type="dcterms:W3CDTF">2015-07-02T10:36:22Z</dcterms:created>
  <dcterms:modified xsi:type="dcterms:W3CDTF">2015-11-05T10:54:37Z</dcterms:modified>
</cp:coreProperties>
</file>